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6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9" r:id="rId4"/>
    <p:sldId id="465" r:id="rId5"/>
    <p:sldId id="466" r:id="rId6"/>
    <p:sldId id="467" r:id="rId7"/>
    <p:sldId id="468" r:id="rId8"/>
    <p:sldId id="469" r:id="rId9"/>
  </p:sldIdLst>
  <p:sldSz cx="9144000" cy="6858000" type="screen4x3"/>
  <p:notesSz cx="7102475" cy="8991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00"/>
    <a:srgbClr val="6699FF"/>
    <a:srgbClr val="9999FF"/>
    <a:srgbClr val="003399"/>
    <a:srgbClr val="336699"/>
    <a:srgbClr val="008080"/>
    <a:srgbClr val="960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79" autoAdjust="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EA9EB89-80FF-4FC2-872C-743F54209BF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28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270375"/>
            <a:ext cx="5207000" cy="404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B5D26A9-D66C-4E26-85AE-2918BBFFAE0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68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504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50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4236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9848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816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379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827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9248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595841"/>
                </a:solidFill>
              </a:defRPr>
            </a:lvl1pPr>
          </a:lstStyle>
          <a:p>
            <a:fld id="{4D8070C4-2D7D-4775-9A37-509B8EEEAD09}" type="datetime1">
              <a:rPr lang="en-US"/>
              <a:pPr/>
              <a:t>10/26/2022</a:t>
            </a:fld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595841"/>
                </a:solidFill>
              </a:defRPr>
            </a:lvl1pPr>
          </a:lstStyle>
          <a:p>
            <a:r>
              <a:rPr lang="en-US"/>
              <a:t>[Nombre del proyecto]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18B68A-570D-4928-A211-CD8BD8EBE52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8C059A-221D-46D3-B020-329FDEAF536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3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867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867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972275-DE8A-41E3-843B-7BD74E5AAD39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9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524000"/>
            <a:ext cx="8610600" cy="4572000"/>
          </a:xfrm>
        </p:spPr>
        <p:txBody>
          <a:bodyPr/>
          <a:lstStyle/>
          <a:p>
            <a:r>
              <a:rPr lang="es-ES"/>
              <a:t>Haga clic en el icono para agregar una tabla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6F8004-828B-494E-8723-3962D72AA4B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10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524000"/>
            <a:ext cx="4229100" cy="457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229100" cy="457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74EAD3C-C7B0-4324-AA99-4329E6134E8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8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881511-4BF2-412E-B21A-378D996333BB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8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7B3A83-E562-45EA-AEFB-6DCAE6FBC48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2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2291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2291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919987-BAC0-4757-B615-CE197BF918D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5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75AE1C-1E28-4483-B1C5-0B2435EDAF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8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B7C3A5-C8DF-4901-B3C7-24915D97CD8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9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7476FF-E89D-42FC-A3D3-2B6EAEE8450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7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B9E63A-34E2-409A-A456-AB74EE8C9C9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0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96D748-452C-4D45-B0C5-F28E57188AA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2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cambiar el estilo de título	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610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fld id="{8ED52DAC-906E-4B27-BBB8-49011ED94F6F}" type="datetime1">
              <a:rPr lang="en-US" sz="1400">
                <a:solidFill>
                  <a:srgbClr val="595841"/>
                </a:solidFill>
              </a:rPr>
              <a:pPr eaLnBrk="1" hangingPunct="1"/>
              <a:t>10/26/2022</a:t>
            </a:fld>
            <a:endParaRPr lang="en-US" sz="1400">
              <a:solidFill>
                <a:srgbClr val="595841"/>
              </a:solidFill>
            </a:endParaRP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1400">
                <a:solidFill>
                  <a:srgbClr val="595841"/>
                </a:solidFill>
              </a:rPr>
              <a:t>[Nombre del proyecto]</a:t>
            </a:r>
          </a:p>
        </p:txBody>
      </p:sp>
      <p:sp>
        <p:nvSpPr>
          <p:cNvPr id="993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595841"/>
                </a:solidFill>
              </a:defRPr>
            </a:lvl1pPr>
          </a:lstStyle>
          <a:p>
            <a:fld id="{7423B0B5-952C-4B71-A461-4B9C9A24DB25}" type="slidenum">
              <a:rPr lang="en-US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84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84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84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84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84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UNIVERSIDAD NACIONAL AUTÓNOMA DE MÉXICO</a:t>
            </a:r>
            <a:b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FACULTAD DE CONTADURÍA Y ADMINISTRACIÓN</a:t>
            </a:r>
            <a:b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MAESTRÍA EN AUDITORÍA</a:t>
            </a: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1295400" y="3086100"/>
            <a:ext cx="6400800" cy="120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s-MX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MATERIA: AUDITORÍA GUBERNAMENTAL</a:t>
            </a:r>
            <a:endParaRPr lang="es-ES_tradnl" sz="3200" b="1" dirty="0">
              <a:solidFill>
                <a:srgbClr val="FF00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23528" y="5879068"/>
            <a:ext cx="2826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x-none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 Juan Rodríguez Díaz</a:t>
            </a:r>
            <a:endParaRPr lang="x-none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553200" y="6336268"/>
            <a:ext cx="950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b="1" dirty="0">
                <a:solidFill>
                  <a:schemeClr val="accent6">
                    <a:lumMod val="50000"/>
                  </a:schemeClr>
                </a:solidFill>
              </a:rPr>
              <a:t>20</a:t>
            </a:r>
            <a:r>
              <a:rPr lang="x-none" sz="1200" b="1" dirty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es-419" sz="1200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x-none" sz="1200" b="1" dirty="0">
                <a:solidFill>
                  <a:schemeClr val="accent6">
                    <a:lumMod val="50000"/>
                  </a:schemeClr>
                </a:solidFill>
              </a:rPr>
              <a:t>0/2022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2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188640"/>
            <a:ext cx="7924800" cy="720080"/>
          </a:xfrm>
        </p:spPr>
        <p:txBody>
          <a:bodyPr/>
          <a:lstStyle/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UNIDAD ; </a:t>
            </a:r>
            <a:r>
              <a:rPr lang="es-SV" sz="1800" dirty="0">
                <a:solidFill>
                  <a:schemeClr val="accent6">
                    <a:lumMod val="50000"/>
                  </a:schemeClr>
                </a:solidFill>
              </a:rPr>
              <a:t>AUDITORÍA GUBERNAMENTAL.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797617" y="1196752"/>
            <a:ext cx="763061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SV" sz="2400" dirty="0">
                <a:solidFill>
                  <a:srgbClr val="C00000"/>
                </a:solidFill>
              </a:rPr>
              <a:t>Ámbito de Acción de las Entidades Superiores de Fiscalización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SV" sz="2400" dirty="0">
                <a:solidFill>
                  <a:srgbClr val="C00000"/>
                </a:solidFill>
              </a:rPr>
              <a:t>Ámbito de Acción de la Secretaría de la Función Pública </a:t>
            </a:r>
            <a:endParaRPr lang="x-none" sz="2400" dirty="0">
              <a:solidFill>
                <a:srgbClr val="C0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SV" sz="2400" dirty="0">
                <a:solidFill>
                  <a:srgbClr val="C00000"/>
                </a:solidFill>
              </a:rPr>
              <a:t>Auditorías Externas </a:t>
            </a:r>
            <a:endParaRPr lang="x-none" sz="2400" dirty="0">
              <a:solidFill>
                <a:srgbClr val="C0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SV" sz="2400" dirty="0">
                <a:solidFill>
                  <a:srgbClr val="C00000"/>
                </a:solidFill>
              </a:rPr>
              <a:t>Otras instancias que intervienen en la auditoría gubernamental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SV" sz="2400" dirty="0">
                <a:solidFill>
                  <a:srgbClr val="C00000"/>
                </a:solidFill>
              </a:rPr>
              <a:t>Responsabilidades de los servidores públicos </a:t>
            </a:r>
            <a:endParaRPr lang="x-none" sz="2400">
              <a:solidFill>
                <a:srgbClr val="C0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x-none" sz="2400" dirty="0">
              <a:solidFill>
                <a:srgbClr val="C0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x-none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3050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3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260648"/>
            <a:ext cx="7924800" cy="720080"/>
          </a:xfrm>
        </p:spPr>
        <p:txBody>
          <a:bodyPr/>
          <a:lstStyle/>
          <a:p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UNIDAD ; </a:t>
            </a:r>
            <a:r>
              <a:rPr lang="es-SV" sz="1300" dirty="0">
                <a:solidFill>
                  <a:schemeClr val="accent6">
                    <a:lumMod val="50000"/>
                  </a:schemeClr>
                </a:solidFill>
              </a:rPr>
              <a:t>AUDITORÍA GUBERNAMENTAL. </a:t>
            </a:r>
            <a:br>
              <a:rPr lang="es-SV" sz="1300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s-SV" sz="13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rgbClr val="C00000"/>
                </a:solidFill>
              </a:rPr>
              <a:t>ÁMBITO DE ACCIÓN DE LAS ENTIDADES SUPERIORES DE FISCALIZACIÓN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contenido 6"/>
          <p:cNvSpPr txBox="1">
            <a:spLocks/>
          </p:cNvSpPr>
          <p:nvPr/>
        </p:nvSpPr>
        <p:spPr bwMode="auto">
          <a:xfrm>
            <a:off x="532189" y="1268760"/>
            <a:ext cx="8272211" cy="529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3200">
                <a:solidFill>
                  <a:srgbClr val="59584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59584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59584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59584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9pPr>
          </a:lstStyle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Marco jurídico</a:t>
            </a:r>
            <a:endParaRPr lang="es-MX" sz="2400" dirty="0">
              <a:latin typeface="Lato" panose="020B0604020202020204" charset="0"/>
            </a:endParaRP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Proceso legislativo de control y evaluación SNA</a:t>
            </a:r>
            <a:endParaRPr lang="x-none" sz="2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Revisión de la cuenta pública </a:t>
            </a:r>
            <a:endParaRPr lang="x-none" sz="2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Tipos de auditoría en la ASF y en entidades de fiscalización superior estatales </a:t>
            </a:r>
            <a:endParaRPr lang="x-none" sz="22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SV" sz="2200" dirty="0">
                <a:solidFill>
                  <a:schemeClr val="accent6">
                    <a:lumMod val="50000"/>
                  </a:schemeClr>
                </a:solidFill>
              </a:rPr>
              <a:t>Normas INTOSAI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SV" sz="2200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r>
              <a:rPr lang="x-none" sz="1600" dirty="0">
                <a:solidFill>
                  <a:srgbClr val="FF0000"/>
                </a:solidFill>
              </a:rPr>
              <a:t>EQUIPO 1:</a:t>
            </a:r>
          </a:p>
          <a:p>
            <a:pPr algn="r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endParaRPr lang="es-MX" sz="1600" dirty="0">
              <a:solidFill>
                <a:schemeClr val="accent6">
                  <a:lumMod val="50000"/>
                </a:schemeClr>
              </a:solidFill>
            </a:endParaRPr>
          </a:p>
          <a:p>
            <a:pPr algn="r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x-none" sz="1600" dirty="0">
                <a:solidFill>
                  <a:srgbClr val="FF0000"/>
                </a:solidFill>
              </a:rPr>
              <a:t>FECHA PROGRAMADA:</a:t>
            </a:r>
            <a:r>
              <a:rPr lang="es-MX" sz="1600" dirty="0">
                <a:solidFill>
                  <a:srgbClr val="FF0000"/>
                </a:solidFill>
              </a:rPr>
              <a:t> </a:t>
            </a:r>
            <a:r>
              <a:rPr lang="es-MX" sz="1600" dirty="0">
                <a:solidFill>
                  <a:schemeClr val="accent6">
                    <a:lumMod val="50000"/>
                  </a:schemeClr>
                </a:solidFill>
              </a:rPr>
              <a:t>01/NOV/2022</a:t>
            </a:r>
            <a:r>
              <a:rPr lang="x-none" sz="1600" dirty="0">
                <a:solidFill>
                  <a:srgbClr val="FF0000"/>
                </a:solidFill>
              </a:rPr>
              <a:t> </a:t>
            </a:r>
            <a:endParaRPr lang="x-none" sz="1600" b="1" dirty="0">
              <a:solidFill>
                <a:srgbClr val="C00000"/>
              </a:solidFill>
            </a:endParaRPr>
          </a:p>
          <a:p>
            <a:pPr algn="r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x-none" sz="1600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1219145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4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260648"/>
            <a:ext cx="7924800" cy="720080"/>
          </a:xfrm>
        </p:spPr>
        <p:txBody>
          <a:bodyPr/>
          <a:lstStyle/>
          <a:p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UNIDAD ; </a:t>
            </a:r>
            <a:r>
              <a:rPr lang="es-SV" sz="1300" dirty="0">
                <a:solidFill>
                  <a:schemeClr val="accent6">
                    <a:lumMod val="50000"/>
                  </a:schemeClr>
                </a:solidFill>
              </a:rPr>
              <a:t>AUDITORÍA GUBERNAMENTAL. </a:t>
            </a:r>
            <a:br>
              <a:rPr lang="es-SV" sz="1300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s-SV" sz="13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rgbClr val="C00000"/>
                </a:solidFill>
              </a:rPr>
              <a:t>ÁMBITO DE ACCIÓN DE LA SECRETARÍA DE LA FUNCIÓN PÚBLICA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contenido 6"/>
          <p:cNvSpPr txBox="1">
            <a:spLocks/>
          </p:cNvSpPr>
          <p:nvPr/>
        </p:nvSpPr>
        <p:spPr bwMode="auto">
          <a:xfrm>
            <a:off x="532189" y="1268760"/>
            <a:ext cx="8272211" cy="529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342900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742950" indent="-285750" eaLnBrk="1" hangingPunct="1">
              <a:spcBef>
                <a:spcPct val="20000"/>
              </a:spcBef>
              <a:buChar char="–"/>
              <a:defRPr sz="2800">
                <a:solidFill>
                  <a:srgbClr val="595841"/>
                </a:solidFill>
                <a:latin typeface="+mn-lt"/>
              </a:defRPr>
            </a:lvl2pPr>
            <a:lvl3pPr marL="1143000" indent="-228600" eaLnBrk="1" hangingPunct="1">
              <a:spcBef>
                <a:spcPct val="20000"/>
              </a:spcBef>
              <a:buChar char="•"/>
              <a:defRPr sz="2400">
                <a:solidFill>
                  <a:srgbClr val="595841"/>
                </a:solidFill>
                <a:latin typeface="+mn-lt"/>
              </a:defRPr>
            </a:lvl3pPr>
            <a:lvl4pPr marL="1600200" indent="-228600" eaLnBrk="1" hangingPunct="1">
              <a:spcBef>
                <a:spcPct val="20000"/>
              </a:spcBef>
              <a:buChar char="–"/>
              <a:defRPr sz="2000">
                <a:solidFill>
                  <a:srgbClr val="595841"/>
                </a:solidFill>
                <a:latin typeface="+mn-lt"/>
              </a:defRPr>
            </a:lvl4pPr>
            <a:lvl5pPr marL="2057400" indent="-228600" eaLnBrk="1" hangingPunct="1">
              <a:spcBef>
                <a:spcPct val="20000"/>
              </a:spcBef>
              <a:buChar char="»"/>
              <a:defRPr sz="2000">
                <a:solidFill>
                  <a:srgbClr val="595841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9pPr>
          </a:lstStyle>
          <a:p>
            <a:r>
              <a:rPr lang="es-SV" dirty="0"/>
              <a:t>La Administración Pública Federal </a:t>
            </a:r>
            <a:endParaRPr lang="x-none" dirty="0"/>
          </a:p>
          <a:p>
            <a:r>
              <a:rPr lang="es-SV" dirty="0"/>
              <a:t>Control de la gestión pública </a:t>
            </a:r>
            <a:endParaRPr lang="x-none" dirty="0"/>
          </a:p>
          <a:p>
            <a:r>
              <a:rPr lang="es-SV" dirty="0"/>
              <a:t>Sistema de evaluación del desempeño</a:t>
            </a:r>
            <a:endParaRPr lang="x-none" dirty="0"/>
          </a:p>
          <a:p>
            <a:r>
              <a:rPr lang="es-SV" dirty="0"/>
              <a:t>Tipos de auditoría en la SFP</a:t>
            </a:r>
            <a:endParaRPr lang="x-none" dirty="0"/>
          </a:p>
          <a:p>
            <a:r>
              <a:rPr lang="es-SV" dirty="0"/>
              <a:t>Contralorías internas en dependencias y entidades </a:t>
            </a:r>
            <a:endParaRPr lang="x-none" dirty="0"/>
          </a:p>
          <a:p>
            <a:r>
              <a:rPr lang="es-SV" dirty="0"/>
              <a:t>Comisión anticorrupción</a:t>
            </a:r>
          </a:p>
          <a:p>
            <a:pPr marL="0" indent="0" algn="r">
              <a:buNone/>
            </a:pPr>
            <a:endParaRPr lang="x-none" sz="1600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x-none" sz="1600" dirty="0">
                <a:solidFill>
                  <a:srgbClr val="FF0000"/>
                </a:solidFill>
              </a:rPr>
              <a:t>EQUIPO 2:</a:t>
            </a:r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endParaRPr lang="es-MX" sz="1600" dirty="0"/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x-none" sz="1600" dirty="0">
                <a:solidFill>
                  <a:srgbClr val="FF0000"/>
                </a:solidFill>
              </a:rPr>
              <a:t>FECHA PROGRAMADA:</a:t>
            </a:r>
            <a:r>
              <a:rPr lang="es-MX" sz="1600" dirty="0">
                <a:solidFill>
                  <a:srgbClr val="FF0000"/>
                </a:solidFill>
              </a:rPr>
              <a:t> </a:t>
            </a:r>
            <a:r>
              <a:rPr lang="es-MX" sz="1600" dirty="0"/>
              <a:t>03/NOV/2022</a:t>
            </a:r>
            <a:endParaRPr lang="x-none" sz="1600" dirty="0"/>
          </a:p>
        </p:txBody>
      </p:sp>
    </p:spTree>
    <p:extLst>
      <p:ext uri="{BB962C8B-B14F-4D97-AF65-F5344CB8AC3E}">
        <p14:creationId xmlns:p14="http://schemas.microsoft.com/office/powerpoint/2010/main" val="19616044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5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260648"/>
            <a:ext cx="7924800" cy="720080"/>
          </a:xfrm>
        </p:spPr>
        <p:txBody>
          <a:bodyPr/>
          <a:lstStyle/>
          <a:p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UNIDAD ; </a:t>
            </a:r>
            <a:r>
              <a:rPr lang="es-SV" sz="1300" dirty="0">
                <a:solidFill>
                  <a:schemeClr val="accent6">
                    <a:lumMod val="50000"/>
                  </a:schemeClr>
                </a:solidFill>
              </a:rPr>
              <a:t>AUDITORÍA GUBERNAMENTAL. </a:t>
            </a:r>
            <a:br>
              <a:rPr lang="es-SV" sz="1300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s-SV" sz="13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rgbClr val="C00000"/>
                </a:solidFill>
              </a:rPr>
              <a:t>AUDITORÍAS EXTERNAS</a:t>
            </a:r>
            <a:endParaRPr lang="es-MX" sz="1800" dirty="0">
              <a:solidFill>
                <a:srgbClr val="C00000"/>
              </a:solidFill>
            </a:endParaRPr>
          </a:p>
        </p:txBody>
      </p:sp>
      <p:sp>
        <p:nvSpPr>
          <p:cNvPr id="9" name="Marcador de contenido 6"/>
          <p:cNvSpPr txBox="1">
            <a:spLocks/>
          </p:cNvSpPr>
          <p:nvPr/>
        </p:nvSpPr>
        <p:spPr bwMode="auto">
          <a:xfrm>
            <a:off x="532189" y="1268760"/>
            <a:ext cx="8272211" cy="529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342900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742950" indent="-285750" eaLnBrk="1" hangingPunct="1">
              <a:spcBef>
                <a:spcPct val="20000"/>
              </a:spcBef>
              <a:buChar char="–"/>
              <a:defRPr sz="2800">
                <a:solidFill>
                  <a:srgbClr val="595841"/>
                </a:solidFill>
                <a:latin typeface="+mn-lt"/>
              </a:defRPr>
            </a:lvl2pPr>
            <a:lvl3pPr marL="1143000" indent="-228600" eaLnBrk="1" hangingPunct="1">
              <a:spcBef>
                <a:spcPct val="20000"/>
              </a:spcBef>
              <a:buChar char="•"/>
              <a:defRPr sz="2400">
                <a:solidFill>
                  <a:srgbClr val="595841"/>
                </a:solidFill>
                <a:latin typeface="+mn-lt"/>
              </a:defRPr>
            </a:lvl3pPr>
            <a:lvl4pPr marL="1600200" indent="-228600" eaLnBrk="1" hangingPunct="1">
              <a:spcBef>
                <a:spcPct val="20000"/>
              </a:spcBef>
              <a:buChar char="–"/>
              <a:defRPr sz="2000">
                <a:solidFill>
                  <a:srgbClr val="595841"/>
                </a:solidFill>
                <a:latin typeface="+mn-lt"/>
              </a:defRPr>
            </a:lvl4pPr>
            <a:lvl5pPr marL="2057400" indent="-228600" eaLnBrk="1" hangingPunct="1">
              <a:spcBef>
                <a:spcPct val="20000"/>
              </a:spcBef>
              <a:buChar char="»"/>
              <a:defRPr sz="2000">
                <a:solidFill>
                  <a:srgbClr val="595841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9pPr>
          </a:lstStyle>
          <a:p>
            <a:r>
              <a:rPr lang="es-SV" dirty="0"/>
              <a:t>Términos de Referencia </a:t>
            </a:r>
            <a:endParaRPr lang="x-none" dirty="0"/>
          </a:p>
          <a:p>
            <a:r>
              <a:rPr lang="es-SV" dirty="0"/>
              <a:t>Atribuciones, funciones y alcances </a:t>
            </a:r>
            <a:endParaRPr lang="x-none" dirty="0"/>
          </a:p>
          <a:p>
            <a:r>
              <a:rPr lang="es-SV" dirty="0"/>
              <a:t>Auditorías a fondos financiados </a:t>
            </a:r>
            <a:endParaRPr lang="x-none" dirty="0"/>
          </a:p>
          <a:p>
            <a:r>
              <a:rPr lang="es-SV" dirty="0"/>
              <a:t>Tipos de informes. Formas de preparación del dictamen</a:t>
            </a:r>
          </a:p>
          <a:p>
            <a:endParaRPr lang="es-SV" dirty="0"/>
          </a:p>
          <a:p>
            <a:endParaRPr lang="es-SV" dirty="0"/>
          </a:p>
          <a:p>
            <a:pPr marL="0" indent="0" algn="r">
              <a:buNone/>
            </a:pPr>
            <a:r>
              <a:rPr lang="x-none" sz="1600" dirty="0">
                <a:solidFill>
                  <a:srgbClr val="FF0000"/>
                </a:solidFill>
              </a:rPr>
              <a:t>EQUIPO 3: </a:t>
            </a:r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x-none" sz="1600" dirty="0">
                <a:solidFill>
                  <a:srgbClr val="FF0000"/>
                </a:solidFill>
              </a:rPr>
              <a:t>	</a:t>
            </a:r>
            <a:endParaRPr lang="es-MX" sz="1600" dirty="0"/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x-none" sz="1600" dirty="0">
                <a:solidFill>
                  <a:srgbClr val="FF0000"/>
                </a:solidFill>
              </a:rPr>
              <a:t>FECHA PROGRAMADA:</a:t>
            </a:r>
            <a:r>
              <a:rPr lang="es-MX" sz="1600" dirty="0">
                <a:solidFill>
                  <a:srgbClr val="FF0000"/>
                </a:solidFill>
              </a:rPr>
              <a:t> </a:t>
            </a:r>
            <a:r>
              <a:rPr lang="es-MX" sz="1600" dirty="0"/>
              <a:t>08/NOV/2022</a:t>
            </a:r>
            <a:endParaRPr lang="x-none" sz="1600" dirty="0"/>
          </a:p>
          <a:p>
            <a:pPr marL="0" indent="0" algn="r">
              <a:buNone/>
            </a:pPr>
            <a:endParaRPr lang="x-non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790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6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260648"/>
            <a:ext cx="7924800" cy="720080"/>
          </a:xfrm>
        </p:spPr>
        <p:txBody>
          <a:bodyPr/>
          <a:lstStyle/>
          <a:p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UNIDAD ; </a:t>
            </a:r>
            <a:r>
              <a:rPr lang="es-SV" sz="1300" dirty="0">
                <a:solidFill>
                  <a:schemeClr val="accent6">
                    <a:lumMod val="50000"/>
                  </a:schemeClr>
                </a:solidFill>
              </a:rPr>
              <a:t>AUDITORÍA GUBERNAMENTAL. </a:t>
            </a:r>
            <a:br>
              <a:rPr lang="es-SV" sz="1300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s-SV" sz="13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800" dirty="0">
                <a:solidFill>
                  <a:srgbClr val="C00000"/>
                </a:solidFill>
              </a:rPr>
              <a:t>OTRAS INSTANCIAS QUE INTERVIENEN EN LA AUDITORÍA GUBERNAMENTAL </a:t>
            </a:r>
            <a:endParaRPr lang="es-MX" sz="1800" dirty="0">
              <a:solidFill>
                <a:srgbClr val="C00000"/>
              </a:solidFill>
            </a:endParaRPr>
          </a:p>
        </p:txBody>
      </p:sp>
      <p:sp>
        <p:nvSpPr>
          <p:cNvPr id="9" name="Marcador de contenido 6"/>
          <p:cNvSpPr txBox="1">
            <a:spLocks/>
          </p:cNvSpPr>
          <p:nvPr/>
        </p:nvSpPr>
        <p:spPr bwMode="auto">
          <a:xfrm>
            <a:off x="532189" y="1268760"/>
            <a:ext cx="8272211" cy="529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342900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742950" indent="-285750" eaLnBrk="1" hangingPunct="1">
              <a:spcBef>
                <a:spcPct val="20000"/>
              </a:spcBef>
              <a:buChar char="–"/>
              <a:defRPr sz="2800">
                <a:solidFill>
                  <a:srgbClr val="595841"/>
                </a:solidFill>
                <a:latin typeface="+mn-lt"/>
              </a:defRPr>
            </a:lvl2pPr>
            <a:lvl3pPr marL="1143000" indent="-228600" eaLnBrk="1" hangingPunct="1">
              <a:spcBef>
                <a:spcPct val="20000"/>
              </a:spcBef>
              <a:buChar char="•"/>
              <a:defRPr sz="2400">
                <a:solidFill>
                  <a:srgbClr val="595841"/>
                </a:solidFill>
                <a:latin typeface="+mn-lt"/>
              </a:defRPr>
            </a:lvl3pPr>
            <a:lvl4pPr marL="1600200" indent="-228600" eaLnBrk="1" hangingPunct="1">
              <a:spcBef>
                <a:spcPct val="20000"/>
              </a:spcBef>
              <a:buChar char="–"/>
              <a:defRPr sz="2000">
                <a:solidFill>
                  <a:srgbClr val="595841"/>
                </a:solidFill>
                <a:latin typeface="+mn-lt"/>
              </a:defRPr>
            </a:lvl4pPr>
            <a:lvl5pPr marL="2057400" indent="-228600" eaLnBrk="1" hangingPunct="1">
              <a:spcBef>
                <a:spcPct val="20000"/>
              </a:spcBef>
              <a:buChar char="»"/>
              <a:defRPr sz="2000">
                <a:solidFill>
                  <a:srgbClr val="595841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9pPr>
          </a:lstStyle>
          <a:p>
            <a:r>
              <a:rPr lang="es-SV" dirty="0"/>
              <a:t>Contralorías Estatales </a:t>
            </a:r>
            <a:endParaRPr lang="x-none" dirty="0"/>
          </a:p>
          <a:p>
            <a:r>
              <a:rPr lang="es-SV" dirty="0"/>
              <a:t>Contralorías en poderes legislativo, judicial y autónomos </a:t>
            </a:r>
            <a:endParaRPr lang="x-none" dirty="0"/>
          </a:p>
          <a:p>
            <a:r>
              <a:rPr lang="es-SV" dirty="0"/>
              <a:t>Contraloría ciudadana </a:t>
            </a:r>
            <a:endParaRPr lang="x-none" dirty="0"/>
          </a:p>
          <a:p>
            <a:r>
              <a:rPr lang="es-SV" dirty="0"/>
              <a:t>Comisarios </a:t>
            </a:r>
            <a:endParaRPr lang="x-none" dirty="0"/>
          </a:p>
          <a:p>
            <a:r>
              <a:rPr lang="es-SV" dirty="0"/>
              <a:t>Testigos sociales</a:t>
            </a:r>
          </a:p>
          <a:p>
            <a:endParaRPr lang="es-SV" dirty="0"/>
          </a:p>
          <a:p>
            <a:pPr marL="0" indent="0" algn="r">
              <a:buNone/>
            </a:pPr>
            <a:r>
              <a:rPr lang="x-none" sz="1600" dirty="0">
                <a:solidFill>
                  <a:srgbClr val="FF0000"/>
                </a:solidFill>
              </a:rPr>
              <a:t>EQUIPO </a:t>
            </a:r>
            <a:r>
              <a:rPr lang="es-MX" sz="1600" dirty="0">
                <a:solidFill>
                  <a:srgbClr val="FF0000"/>
                </a:solidFill>
              </a:rPr>
              <a:t>4</a:t>
            </a:r>
            <a:r>
              <a:rPr lang="x-none" sz="1600" dirty="0">
                <a:solidFill>
                  <a:srgbClr val="FF0000"/>
                </a:solidFill>
              </a:rPr>
              <a:t>:</a:t>
            </a:r>
          </a:p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endParaRPr lang="es-419" sz="1600" dirty="0"/>
          </a:p>
          <a:p>
            <a:pPr marL="0" indent="0" algn="r">
              <a:buNone/>
            </a:pPr>
            <a:r>
              <a:rPr lang="x-none" sz="1600" dirty="0">
                <a:solidFill>
                  <a:srgbClr val="FF0000"/>
                </a:solidFill>
              </a:rPr>
              <a:t>FECHA PROGRAMADA:</a:t>
            </a:r>
            <a:r>
              <a:rPr lang="es-MX" sz="1600" dirty="0">
                <a:solidFill>
                  <a:srgbClr val="FF0000"/>
                </a:solidFill>
              </a:rPr>
              <a:t> </a:t>
            </a:r>
            <a:r>
              <a:rPr lang="es-MX" sz="1600" dirty="0"/>
              <a:t>17/NOV/2022</a:t>
            </a:r>
            <a:r>
              <a:rPr lang="x-none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783098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6810E95-680E-4CE8-826A-29603E373B81}" type="slidenum">
              <a:rPr lang="en-US"/>
              <a:pPr/>
              <a:t>7</a:t>
            </a:fld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33400" y="260648"/>
            <a:ext cx="7924800" cy="720080"/>
          </a:xfrm>
        </p:spPr>
        <p:txBody>
          <a:bodyPr/>
          <a:lstStyle/>
          <a:p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UNIDAD ; </a:t>
            </a:r>
            <a:r>
              <a:rPr lang="es-SV" sz="1300" dirty="0">
                <a:solidFill>
                  <a:schemeClr val="accent6">
                    <a:lumMod val="50000"/>
                  </a:schemeClr>
                </a:solidFill>
              </a:rPr>
              <a:t>AUDITORÍA GUBERNAMENTAL. </a:t>
            </a:r>
            <a:br>
              <a:rPr lang="es-SV" sz="13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SV" sz="1400" dirty="0">
                <a:solidFill>
                  <a:srgbClr val="C00000"/>
                </a:solidFill>
              </a:rPr>
              <a:t>RESPONSABILIDADES DE LOS SERVIDORES PÚBLICOS</a:t>
            </a:r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contenido 6"/>
          <p:cNvSpPr txBox="1">
            <a:spLocks/>
          </p:cNvSpPr>
          <p:nvPr/>
        </p:nvSpPr>
        <p:spPr bwMode="auto">
          <a:xfrm>
            <a:off x="532189" y="1268760"/>
            <a:ext cx="8272211" cy="529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342900" indent="-34290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742950" indent="-285750" eaLnBrk="1" hangingPunct="1">
              <a:spcBef>
                <a:spcPct val="20000"/>
              </a:spcBef>
              <a:buChar char="–"/>
              <a:defRPr sz="2800">
                <a:solidFill>
                  <a:srgbClr val="595841"/>
                </a:solidFill>
                <a:latin typeface="+mn-lt"/>
              </a:defRPr>
            </a:lvl2pPr>
            <a:lvl3pPr marL="1143000" indent="-228600" eaLnBrk="1" hangingPunct="1">
              <a:spcBef>
                <a:spcPct val="20000"/>
              </a:spcBef>
              <a:buChar char="•"/>
              <a:defRPr sz="2400">
                <a:solidFill>
                  <a:srgbClr val="595841"/>
                </a:solidFill>
                <a:latin typeface="+mn-lt"/>
              </a:defRPr>
            </a:lvl3pPr>
            <a:lvl4pPr marL="1600200" indent="-228600" eaLnBrk="1" hangingPunct="1">
              <a:spcBef>
                <a:spcPct val="20000"/>
              </a:spcBef>
              <a:buChar char="–"/>
              <a:defRPr sz="2000">
                <a:solidFill>
                  <a:srgbClr val="595841"/>
                </a:solidFill>
                <a:latin typeface="+mn-lt"/>
              </a:defRPr>
            </a:lvl4pPr>
            <a:lvl5pPr marL="2057400" indent="-228600" eaLnBrk="1" hangingPunct="1">
              <a:spcBef>
                <a:spcPct val="20000"/>
              </a:spcBef>
              <a:buChar char="»"/>
              <a:defRPr sz="2000">
                <a:solidFill>
                  <a:srgbClr val="595841"/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95841"/>
                </a:solidFill>
                <a:latin typeface="+mn-lt"/>
              </a:defRPr>
            </a:lvl9pPr>
          </a:lstStyle>
          <a:p>
            <a:r>
              <a:rPr lang="es-SV" dirty="0"/>
              <a:t>Marco jurídico </a:t>
            </a:r>
            <a:endParaRPr lang="x-none" dirty="0"/>
          </a:p>
          <a:p>
            <a:r>
              <a:rPr lang="es-SV" dirty="0"/>
              <a:t>Tipos de responsabilidad </a:t>
            </a:r>
            <a:endParaRPr lang="x-none" dirty="0"/>
          </a:p>
          <a:p>
            <a:r>
              <a:rPr lang="es-SV" dirty="0"/>
              <a:t>Responsabilidades derivadas de observaciones de auditoría </a:t>
            </a:r>
            <a:endParaRPr lang="x-none" dirty="0"/>
          </a:p>
          <a:p>
            <a:r>
              <a:rPr lang="es-SV" dirty="0"/>
              <a:t>Procedimiento de responsabilidades </a:t>
            </a:r>
            <a:endParaRPr lang="x-none" dirty="0"/>
          </a:p>
          <a:p>
            <a:r>
              <a:rPr lang="es-SV" dirty="0"/>
              <a:t>Sanciones</a:t>
            </a:r>
          </a:p>
          <a:p>
            <a:endParaRPr lang="es-SV" dirty="0"/>
          </a:p>
          <a:p>
            <a:pPr marL="0" indent="0" algn="r">
              <a:buNone/>
            </a:pPr>
            <a:r>
              <a:rPr lang="x-none" sz="1600" dirty="0">
                <a:solidFill>
                  <a:srgbClr val="FF0000"/>
                </a:solidFill>
              </a:rPr>
              <a:t>EQUIPO </a:t>
            </a:r>
            <a:r>
              <a:rPr lang="es-MX" sz="1600" dirty="0">
                <a:solidFill>
                  <a:srgbClr val="FF0000"/>
                </a:solidFill>
              </a:rPr>
              <a:t>5</a:t>
            </a:r>
            <a:r>
              <a:rPr lang="x-none" sz="1600" dirty="0">
                <a:solidFill>
                  <a:srgbClr val="FF0000"/>
                </a:solidFill>
              </a:rPr>
              <a:t>: </a:t>
            </a:r>
          </a:p>
          <a:p>
            <a:pPr marL="0" indent="0" algn="r">
              <a:buNone/>
            </a:pPr>
            <a:endParaRPr lang="es-MX" sz="1600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endParaRPr lang="es-MX" sz="1600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x-none" sz="1600" dirty="0">
                <a:solidFill>
                  <a:srgbClr val="FF0000"/>
                </a:solidFill>
              </a:rPr>
              <a:t>FECHA PROGRAMADA:</a:t>
            </a:r>
            <a:r>
              <a:rPr lang="es-MX" sz="1600" dirty="0">
                <a:solidFill>
                  <a:srgbClr val="FF0000"/>
                </a:solidFill>
              </a:rPr>
              <a:t> </a:t>
            </a:r>
            <a:r>
              <a:rPr lang="es-MX" sz="1600" dirty="0"/>
              <a:t>22/NOV/2022</a:t>
            </a:r>
            <a:r>
              <a:rPr lang="x-none" sz="1600" dirty="0">
                <a:solidFill>
                  <a:srgbClr val="FF0000"/>
                </a:solidFill>
              </a:rPr>
              <a:t> </a:t>
            </a:r>
            <a:endParaRPr lang="x-none" sz="1600" b="1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x-none" sz="1600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4215580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roject Report_TP10064580">
  <a:themeElements>
    <a:clrScheme name="Project Report_TP10064580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Project Report_TP1006458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ct Report_TP1006458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Report_TP1006458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Report_TP10064580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0AE9405-F176-4FA5-8D79-D5A46C15B4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Informe de proyecto</Template>
  <TotalTime>0</TotalTime>
  <Words>306</Words>
  <Application>Microsoft Office PowerPoint</Application>
  <PresentationFormat>Presentación en pantalla (4:3)</PresentationFormat>
  <Paragraphs>70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Lato</vt:lpstr>
      <vt:lpstr>Times New Roman</vt:lpstr>
      <vt:lpstr>Wingdings</vt:lpstr>
      <vt:lpstr>Project Report_TP10064580</vt:lpstr>
      <vt:lpstr>UNIVERSIDAD NACIONAL AUTÓNOMA DE MÉXICO FACULTAD DE CONTADURÍA Y ADMINISTRACIÓN MAESTRÍA EN AUDITORÍA</vt:lpstr>
      <vt:lpstr>UNIDAD ; AUDITORÍA GUBERNAMENTAL.</vt:lpstr>
      <vt:lpstr>UNIDAD ; AUDITORÍA GUBERNAMENTAL.   ÁMBITO DE ACCIÓN DE LAS ENTIDADES SUPERIORES DE FISCALIZACIÓN</vt:lpstr>
      <vt:lpstr>UNIDAD ; AUDITORÍA GUBERNAMENTAL.   ÁMBITO DE ACCIÓN DE LA SECRETARÍA DE LA FUNCIÓN PÚBLICA</vt:lpstr>
      <vt:lpstr>UNIDAD ; AUDITORÍA GUBERNAMENTAL.   AUDITORÍAS EXTERNAS</vt:lpstr>
      <vt:lpstr>UNIDAD ; AUDITORÍA GUBERNAMENTAL.   OTRAS INSTANCIAS QUE INTERVIENEN EN LA AUDITORÍA GUBERNAMENTAL </vt:lpstr>
      <vt:lpstr>UNIDAD ; AUDITORÍA GUBERNAMENTAL.  RESPONSABILIDADES DE LOS SERVIDORES PÚBLICOS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cp:lastPrinted>1601-01-01T00:00:00Z</cp:lastPrinted>
  <dcterms:created xsi:type="dcterms:W3CDTF">2020-10-02T02:06:51Z</dcterms:created>
  <dcterms:modified xsi:type="dcterms:W3CDTF">2022-10-26T18:33:45Z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TC100645803082</vt:lpwstr>
  </property>
</Properties>
</file>